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sldIdLst>
    <p:sldId id="256" r:id="rId2"/>
    <p:sldId id="257" r:id="rId3"/>
    <p:sldId id="258" r:id="rId4"/>
    <p:sldId id="259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42" autoAdjust="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0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4301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pt-BR" sz="2400">
                <a:latin typeface="Times New Roman" pitchFamily="18" charset="0"/>
              </a:endParaRPr>
            </a:p>
          </p:txBody>
        </p:sp>
        <p:sp>
          <p:nvSpPr>
            <p:cNvPr id="43012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pt-BR" sz="2400">
                <a:latin typeface="Times New Roman" pitchFamily="18" charset="0"/>
              </a:endParaRPr>
            </a:p>
          </p:txBody>
        </p:sp>
      </p:grpSp>
      <p:grpSp>
        <p:nvGrpSpPr>
          <p:cNvPr id="43013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43014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3015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t-BR"/>
            </a:p>
          </p:txBody>
        </p:sp>
      </p:grpSp>
      <p:sp>
        <p:nvSpPr>
          <p:cNvPr id="4301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3017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43018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pt-BR"/>
          </a:p>
        </p:txBody>
      </p:sp>
      <p:sp>
        <p:nvSpPr>
          <p:cNvPr id="43019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93BF22E5-414C-40AE-AE1A-6C14E6E9AA19}" type="slidenum">
              <a:rPr lang="pt-BR"/>
              <a:pPr/>
              <a:t>‹nº›</a:t>
            </a:fld>
            <a:endParaRPr lang="pt-BR"/>
          </a:p>
        </p:txBody>
      </p:sp>
      <p:sp>
        <p:nvSpPr>
          <p:cNvPr id="43020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pt-BR"/>
              <a:t>Clique para editar o estilo do título mestre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382473-0576-49F3-8888-A7F025584F7C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F4976B-C6DD-4B4F-B7C8-D2C95E3145BB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2AF9AD-4F3D-4A10-87A5-A6DF45FE2959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C7ED49-5821-44D0-881B-FE175823EDCD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5068FD-7D7E-47E6-92EA-1FD2234DA08F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BC39B9-A11D-4273-8114-88996698B41B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06CA9F-795B-4279-ABF3-6AA875846184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512C81-8C6D-4969-87A2-6B7146D29420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1127C3-C3C8-473B-AA74-EE666DBE33D1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D968B3-12F9-4B4F-9FCC-D3735DD6CDCE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6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41987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41988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41989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pt-BR"/>
              </a:p>
            </p:txBody>
          </p:sp>
        </p:grpSp>
        <p:grpSp>
          <p:nvGrpSpPr>
            <p:cNvPr id="41990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41991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41992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BR"/>
              </a:p>
            </p:txBody>
          </p:sp>
        </p:grpSp>
      </p:grpSp>
      <p:sp>
        <p:nvSpPr>
          <p:cNvPr id="41993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4199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199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endParaRPr lang="pt-BR"/>
          </a:p>
        </p:txBody>
      </p:sp>
      <p:sp>
        <p:nvSpPr>
          <p:cNvPr id="4199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pt-BR"/>
          </a:p>
        </p:txBody>
      </p:sp>
      <p:sp>
        <p:nvSpPr>
          <p:cNvPr id="4199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defRPr sz="2600" b="1">
                <a:solidFill>
                  <a:schemeClr val="bg1"/>
                </a:solidFill>
              </a:defRPr>
            </a:lvl1pPr>
          </a:lstStyle>
          <a:p>
            <a:fld id="{DEE96851-5609-4DA4-8FED-64823D377CD7}" type="slidenum">
              <a:rPr lang="pt-BR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bpts.org/userfiles/File/emc_enl_standards.pdf" TargetMode="External"/><Relationship Id="rId2" Type="http://schemas.openxmlformats.org/officeDocument/2006/relationships/hyperlink" Target="http://www.tesol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actfl.org/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Um panorama da formação do professor de línguas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pt-BR" sz="1600" dirty="0"/>
              <a:t>Docente: </a:t>
            </a:r>
          </a:p>
          <a:p>
            <a:pPr>
              <a:lnSpc>
                <a:spcPct val="80000"/>
              </a:lnSpc>
            </a:pPr>
            <a:r>
              <a:rPr lang="pt-BR" sz="1600" b="1" dirty="0" err="1"/>
              <a:t>Profa</a:t>
            </a:r>
            <a:r>
              <a:rPr lang="pt-BR" sz="1600" b="1" dirty="0"/>
              <a:t>. Dra. Maria Helena Vieira Abrahão</a:t>
            </a:r>
          </a:p>
          <a:p>
            <a:pPr>
              <a:lnSpc>
                <a:spcPct val="80000"/>
              </a:lnSpc>
            </a:pPr>
            <a:endParaRPr lang="pt-BR" sz="1600" dirty="0"/>
          </a:p>
          <a:p>
            <a:pPr>
              <a:lnSpc>
                <a:spcPct val="80000"/>
              </a:lnSpc>
            </a:pPr>
            <a:r>
              <a:rPr lang="pt-BR" sz="1600" dirty="0"/>
              <a:t>Discentes: </a:t>
            </a:r>
          </a:p>
          <a:p>
            <a:pPr>
              <a:lnSpc>
                <a:spcPct val="80000"/>
              </a:lnSpc>
            </a:pPr>
            <a:r>
              <a:rPr lang="pt-BR" sz="1600" b="1" dirty="0" err="1"/>
              <a:t>Elisangela</a:t>
            </a:r>
            <a:r>
              <a:rPr lang="pt-BR" sz="1600" b="1" dirty="0"/>
              <a:t> Fernandes Martins</a:t>
            </a:r>
          </a:p>
          <a:p>
            <a:pPr>
              <a:lnSpc>
                <a:spcPct val="80000"/>
              </a:lnSpc>
            </a:pPr>
            <a:r>
              <a:rPr lang="pt-BR" sz="1600" b="1" dirty="0"/>
              <a:t>Patrícia </a:t>
            </a:r>
            <a:r>
              <a:rPr lang="pt-BR" sz="1600" b="1" dirty="0" smtClean="0"/>
              <a:t>Dias Reis </a:t>
            </a:r>
            <a:r>
              <a:rPr lang="pt-BR" sz="1600" b="1" dirty="0" err="1" smtClean="0"/>
              <a:t>Frisene</a:t>
            </a:r>
            <a:endParaRPr lang="pt-BR" sz="1600" b="1" dirty="0"/>
          </a:p>
        </p:txBody>
      </p:sp>
    </p:spTree>
  </p:cSld>
  <p:clrMapOvr>
    <a:masterClrMapping/>
  </p:clrMapOvr>
  <p:transition advTm="2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 dirty="0" smtClean="0"/>
              <a:t>Críticas </a:t>
            </a:r>
            <a:br>
              <a:rPr lang="pt-BR" sz="3200" dirty="0" smtClean="0"/>
            </a:br>
            <a:endParaRPr lang="pt-BR" sz="3200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pt-BR" dirty="0"/>
              <a:t>	</a:t>
            </a:r>
            <a:endParaRPr lang="pt-BR" sz="2400" dirty="0"/>
          </a:p>
          <a:p>
            <a:pPr algn="just"/>
            <a:r>
              <a:rPr lang="pt-BR" sz="2400" dirty="0" smtClean="0"/>
              <a:t>Essa reestruturação de poderes na sala de aula pode ser perigosa em alguns contextos?</a:t>
            </a:r>
          </a:p>
          <a:p>
            <a:pPr algn="just"/>
            <a:r>
              <a:rPr lang="pt-BR" sz="2400" dirty="0" smtClean="0"/>
              <a:t>Que tipo de dificuldades os professores engajados em uma prática crítica podem apresentar em determinados contextos? </a:t>
            </a:r>
          </a:p>
          <a:p>
            <a:pPr algn="just">
              <a:buFont typeface="Wingdings" pitchFamily="2" charset="2"/>
              <a:buNone/>
            </a:pPr>
            <a:endParaRPr lang="pt-B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AutoShape 2"/>
          <p:cNvSpPr>
            <a:spLocks noGrp="1" noChangeArrowheads="1"/>
          </p:cNvSpPr>
          <p:nvPr>
            <p:ph type="title"/>
          </p:nvPr>
        </p:nvSpPr>
        <p:spPr>
          <a:xfrm>
            <a:off x="571472" y="714356"/>
            <a:ext cx="7924800" cy="1143000"/>
          </a:xfrm>
        </p:spPr>
        <p:txBody>
          <a:bodyPr/>
          <a:lstStyle/>
          <a:p>
            <a:r>
              <a:rPr lang="en-US" sz="2400" dirty="0" err="1" smtClean="0"/>
              <a:t>Promessa</a:t>
            </a:r>
            <a:r>
              <a:rPr lang="en-US" sz="2400" dirty="0" smtClean="0"/>
              <a:t> </a:t>
            </a:r>
            <a:r>
              <a:rPr lang="en-US" sz="2400" dirty="0" err="1" smtClean="0"/>
              <a:t>da</a:t>
            </a:r>
            <a:r>
              <a:rPr lang="en-US" sz="2400" dirty="0" smtClean="0"/>
              <a:t> </a:t>
            </a:r>
            <a:r>
              <a:rPr lang="en-US" sz="2400" dirty="0" err="1" smtClean="0"/>
              <a:t>abordagem</a:t>
            </a:r>
            <a:r>
              <a:rPr lang="en-US" sz="2400" dirty="0" smtClean="0"/>
              <a:t> </a:t>
            </a:r>
            <a:r>
              <a:rPr lang="en-US" sz="2400" dirty="0" err="1" smtClean="0"/>
              <a:t>crítica</a:t>
            </a:r>
            <a:endParaRPr lang="pt-BR" sz="2400" dirty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None/>
            </a:pPr>
            <a:r>
              <a:rPr lang="pt-BR" dirty="0"/>
              <a:t>	</a:t>
            </a:r>
            <a:r>
              <a:rPr lang="pt-BR" dirty="0" smtClean="0"/>
              <a:t> 	</a:t>
            </a:r>
            <a:r>
              <a:rPr lang="pt-BR" sz="2000" dirty="0" smtClean="0"/>
              <a:t>Considerando que a prática educacional é definida pelo contexto, não há como pensar em um único modelo de formação crítica de professores. Contudo, a ausência de modelos prescritivos encoraja o professor de línguas a refletir sobre as possibilidades e limitações de cada contexto e procurar, de forma criativa, melhores oportunidades para aprendizes de línguas por meio da mudança social e educacional. Essa é a promessa da abordagem crítica: contribuir para a construção de um mundo social no qual todas as pessoas, independente de sua língua, etnia, cor ou classe social, tenham voz, acesso e possibilidades iguais.</a:t>
            </a:r>
          </a:p>
          <a:p>
            <a:pPr>
              <a:buFont typeface="Wingdings" pitchFamily="2" charset="2"/>
              <a:buNone/>
            </a:pPr>
            <a:r>
              <a:rPr lang="pt-BR" dirty="0"/>
              <a:t>	</a:t>
            </a:r>
          </a:p>
          <a:p>
            <a:pPr>
              <a:buFont typeface="Wingdings" pitchFamily="2" charset="2"/>
              <a:buNone/>
            </a:pPr>
            <a:r>
              <a:rPr lang="pt-BR" dirty="0"/>
              <a:t>		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z="2400" dirty="0" smtClean="0"/>
              <a:t>Social </a:t>
            </a:r>
            <a:r>
              <a:rPr lang="pt-BR" sz="2400" dirty="0" err="1" smtClean="0"/>
              <a:t>and</a:t>
            </a:r>
            <a:r>
              <a:rPr lang="pt-BR" sz="2400" dirty="0" smtClean="0"/>
              <a:t> cultural perspectives (</a:t>
            </a:r>
            <a:r>
              <a:rPr lang="pt-BR" sz="2400" dirty="0" err="1" smtClean="0"/>
              <a:t>Framson</a:t>
            </a:r>
            <a:r>
              <a:rPr lang="pt-BR" sz="2400" dirty="0" smtClean="0"/>
              <a:t> &amp; </a:t>
            </a:r>
            <a:r>
              <a:rPr lang="pt-BR" sz="2400" dirty="0" err="1" smtClean="0"/>
              <a:t>Holliday</a:t>
            </a:r>
            <a:r>
              <a:rPr lang="pt-BR" sz="2400" dirty="0" smtClean="0"/>
              <a:t>, 2009)</a:t>
            </a:r>
            <a:endParaRPr lang="pt-BR" sz="2400" dirty="0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pt-BR" sz="1400" dirty="0" smtClean="0"/>
              <a:t>A formação de professores deve incluir não apenas os aspectos lingüísticos e pedagógicos do inglês, mas também sua posição social e cultural e seu impacto </a:t>
            </a:r>
            <a:r>
              <a:rPr lang="pt-BR" sz="1400" dirty="0" err="1" smtClean="0"/>
              <a:t>subsequente</a:t>
            </a:r>
            <a:r>
              <a:rPr lang="pt-BR" sz="1400" dirty="0" smtClean="0"/>
              <a:t> na vida dos professores e alunos. </a:t>
            </a:r>
          </a:p>
          <a:p>
            <a:pPr algn="just"/>
            <a:r>
              <a:rPr lang="pt-BR" sz="1400" dirty="0" smtClean="0"/>
              <a:t>Muitas práticas educacionais em segunda língua permanecem dominadas por uma visão de cultura </a:t>
            </a:r>
            <a:r>
              <a:rPr lang="pt-BR" sz="1400" dirty="0" err="1" smtClean="0"/>
              <a:t>essencialista</a:t>
            </a:r>
            <a:r>
              <a:rPr lang="pt-BR" sz="1400" dirty="0" smtClean="0"/>
              <a:t>, na qual os alunos, suas habilidades e atitudes de aprendizagem são caracterizadas por estereótipos problemáticos e imaginários de suas culturas religiosas, regionais, étnicas e nacionais. Para mudar esse contexto, devemos buscar uma abordagem descentralizada ou voltada a contextos específicos na qual alunos e professores reconheçam e explorem a complexidade e a diversidade cultural a partir de suas próprias experiências e de forma a serem expostos a conteúdos que abordem a natureza política do inglês no mundo e suas formas não padrão. </a:t>
            </a:r>
          </a:p>
          <a:p>
            <a:pPr algn="just"/>
            <a:r>
              <a:rPr lang="pt-BR" sz="1400" dirty="0" smtClean="0"/>
              <a:t>Grande parte da literatura em ensino de inglês como segunda língua mostra como diferentes contextos, discursos educacionais e ideologias resultaram em diferentes abordagens de ensino.</a:t>
            </a:r>
            <a:endParaRPr lang="pt-BR" sz="1600" dirty="0" smtClean="0"/>
          </a:p>
          <a:p>
            <a:pPr>
              <a:buFont typeface="Wingdings" pitchFamily="2" charset="2"/>
              <a:buNone/>
            </a:pPr>
            <a:endParaRPr lang="pt-BR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pt-BR" sz="2800" dirty="0" smtClean="0"/>
              <a:t>Alguns representantes da perspectiva social e cultural</a:t>
            </a:r>
            <a:endParaRPr lang="pt-BR" sz="2800" dirty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pt-BR" sz="1800" dirty="0" err="1" smtClean="0"/>
              <a:t>Phillipson</a:t>
            </a:r>
            <a:r>
              <a:rPr lang="pt-BR" sz="1800" dirty="0" smtClean="0"/>
              <a:t> (1992) afirma que a forma como se ensinava o inglês no mundo era uma parte da agenda ocidental dos países de língua inglesa para continuar a dominação estabelecida pela colonização. </a:t>
            </a:r>
          </a:p>
          <a:p>
            <a:pPr algn="just"/>
            <a:r>
              <a:rPr lang="pt-BR" sz="1800" dirty="0" err="1" smtClean="0"/>
              <a:t>Canagarajah</a:t>
            </a:r>
            <a:r>
              <a:rPr lang="pt-BR" sz="1800" dirty="0" smtClean="0"/>
              <a:t> (1999) investiga como professores e estudantes do </a:t>
            </a:r>
            <a:r>
              <a:rPr lang="pt-BR" sz="1800" dirty="0" err="1" smtClean="0"/>
              <a:t>Sri</a:t>
            </a:r>
            <a:r>
              <a:rPr lang="pt-BR" sz="1800" dirty="0" smtClean="0"/>
              <a:t> </a:t>
            </a:r>
            <a:r>
              <a:rPr lang="pt-BR" sz="1800" dirty="0" err="1" smtClean="0"/>
              <a:t>Lanka</a:t>
            </a:r>
            <a:r>
              <a:rPr lang="pt-BR" sz="1800" dirty="0" smtClean="0"/>
              <a:t> mantêm suas identidades culturais em face ao imperialismo lingüístico e cultural que sofrem nas salas de aula.</a:t>
            </a:r>
          </a:p>
          <a:p>
            <a:pPr algn="just"/>
            <a:r>
              <a:rPr lang="pt-BR" sz="1800" dirty="0" err="1" smtClean="0"/>
              <a:t>Holliday</a:t>
            </a:r>
            <a:r>
              <a:rPr lang="pt-BR" sz="1800" dirty="0" smtClean="0"/>
              <a:t> (2005) discute a política cultural chauvinista que marginaliza os chamados não-nativos e explora narrativas e entrevistas para identificar como a práticas de TESOL é permeada pela ideologia do falante nativo.</a:t>
            </a:r>
          </a:p>
          <a:p>
            <a:pPr algn="just">
              <a:buFont typeface="Wingdings" pitchFamily="2" charset="2"/>
              <a:buNone/>
            </a:pPr>
            <a:endParaRPr lang="pt-BR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dirty="0" smtClean="0"/>
              <a:t>Alguns representantes da perspectiva sociocultural</a:t>
            </a:r>
            <a:endParaRPr lang="pt-BR" sz="2800" dirty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pt-BR" sz="1800" dirty="0" err="1" smtClean="0"/>
              <a:t>Rampton</a:t>
            </a:r>
            <a:r>
              <a:rPr lang="pt-BR" sz="1800" dirty="0" smtClean="0"/>
              <a:t>, Harris, e Leung (2001) fazem uma crítica relacionada a política e prática educacional. Segundo eles, a promoção das línguas e de suas respectivas heranças culturais na escola torna-se extremamente necessária em contextos que envolvem comunidades multiculturais e étnicas diversas.</a:t>
            </a:r>
          </a:p>
          <a:p>
            <a:pPr algn="just"/>
            <a:r>
              <a:rPr lang="pt-BR" sz="1800" dirty="0" err="1" smtClean="0"/>
              <a:t>Gilborn</a:t>
            </a:r>
            <a:r>
              <a:rPr lang="pt-BR" sz="1800" dirty="0" smtClean="0"/>
              <a:t> e </a:t>
            </a:r>
            <a:r>
              <a:rPr lang="pt-BR" sz="1800" dirty="0" err="1" smtClean="0"/>
              <a:t>Mirza</a:t>
            </a:r>
            <a:r>
              <a:rPr lang="pt-BR" sz="1800" dirty="0" smtClean="0"/>
              <a:t> (2000) e Harris (2006) examinam a complexa relação de fatores que influenciam progressos educacionais de estudantes de minoria étnica.</a:t>
            </a:r>
          </a:p>
          <a:p>
            <a:pPr algn="just"/>
            <a:r>
              <a:rPr lang="pt-BR" sz="1800" dirty="0" err="1" smtClean="0"/>
              <a:t>Street</a:t>
            </a:r>
            <a:r>
              <a:rPr lang="pt-BR" sz="1800" dirty="0" smtClean="0"/>
              <a:t> (2003) investiga a relação entre letramento, línguas, ideologias e poder, com debates sobre a globalização do inglês.</a:t>
            </a:r>
          </a:p>
          <a:p>
            <a:pPr algn="just"/>
            <a:endParaRPr lang="pt-BR" sz="1800" dirty="0" smtClean="0"/>
          </a:p>
          <a:p>
            <a:pPr>
              <a:buFont typeface="Wingdings" pitchFamily="2" charset="2"/>
              <a:buNone/>
            </a:pPr>
            <a:endParaRPr lang="pt-BR" dirty="0"/>
          </a:p>
          <a:p>
            <a:pPr>
              <a:buFont typeface="Wingdings" pitchFamily="2" charset="2"/>
              <a:buNone/>
            </a:pPr>
            <a:r>
              <a:rPr lang="pt-BR" dirty="0"/>
              <a:t>		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prática</a:t>
            </a:r>
            <a:r>
              <a:rPr lang="en-US" dirty="0" smtClean="0"/>
              <a:t> </a:t>
            </a:r>
            <a:r>
              <a:rPr lang="en-US" dirty="0" err="1" smtClean="0"/>
              <a:t>sociocultural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pt-BR" dirty="0" smtClean="0"/>
              <a:t>		No contexto da educação </a:t>
            </a:r>
            <a:r>
              <a:rPr lang="pt-BR" dirty="0" err="1" smtClean="0"/>
              <a:t>multilingual</a:t>
            </a:r>
            <a:r>
              <a:rPr lang="pt-BR" dirty="0" smtClean="0"/>
              <a:t> e multicultural para estudantes de minoria étnica, onde o trabalho dos professores de ESL aborda questões de equidade e justiça social, uma ênfase no discurso do racismo e em como ele está imbricado em estruturas sociais constitui o primeiro passo para essa prática desafiadora.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Abordagens e práticas contemporâneas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pt-BR" sz="1600" dirty="0" smtClean="0"/>
              <a:t>	</a:t>
            </a:r>
          </a:p>
          <a:p>
            <a:pPr algn="just"/>
            <a:r>
              <a:rPr lang="pt-BR" sz="1600" dirty="0" smtClean="0"/>
              <a:t> Alunos/professores precisam estar cientes de que os alunos trazem múltiplas identidades para a sala de aula e para a aprendizagem e uso da língua. Por isso, devem considerar como podem usar esse conhecimento para desenvolver uma pedagogia e um currículo coerente.</a:t>
            </a:r>
          </a:p>
          <a:p>
            <a:pPr algn="just"/>
            <a:r>
              <a:rPr lang="pt-BR" sz="1600" dirty="0" smtClean="0"/>
              <a:t>Alunos/professores também precisam compreender questões como o papel do professor, as relações em sala de aula e o poder da língua para regular as relações nesse contexto.</a:t>
            </a:r>
          </a:p>
          <a:p>
            <a:pPr algn="just"/>
            <a:r>
              <a:rPr lang="pt-BR" sz="1600" dirty="0" smtClean="0"/>
              <a:t>Programas de formação de professores devem incluir oportunidades para investigação mais abrangente do conceito de cultura como um construto dinâmico, multifacetado, ideológico e político. Além disso, explicitar como a língua, cultura, identidade, ideologia e poder são relevantes para qualquer situação de ensino de línguas, apesar dos diferentes contextos. Em cada contexto o professor deve enfatizar diferentes fatores.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Direcionamentos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sz="2000" dirty="0" smtClean="0"/>
              <a:t>A introdução de conteúdos sociológicos, políticos e culturais na formação de professores de línguas pode exigir algumas mudanças de orientação educacional. Os responsáveis pelos cursos de formação devem iniciar pela avaliação das disposições culturais e habilidades dos alunos/professores não-nativos da mesma forma que avalia os nativos, considerando que os primeiros, independente de suas origens, são capazes de trabalhar igualmente, embora de maneiras diferentes, em qualquer contexto.</a:t>
            </a:r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Themes in TESOL MA Teacher Education (Snow, 2005)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 smtClean="0"/>
              <a:t>TESOL </a:t>
            </a:r>
            <a:r>
              <a:rPr lang="pt-BR" dirty="0" err="1" smtClean="0"/>
              <a:t>Master’s</a:t>
            </a:r>
            <a:r>
              <a:rPr lang="pt-BR" dirty="0" smtClean="0"/>
              <a:t> </a:t>
            </a:r>
            <a:r>
              <a:rPr lang="pt-BR" dirty="0" err="1" smtClean="0"/>
              <a:t>of</a:t>
            </a:r>
            <a:r>
              <a:rPr lang="pt-BR" dirty="0" smtClean="0"/>
              <a:t> </a:t>
            </a:r>
            <a:r>
              <a:rPr lang="pt-BR" dirty="0" err="1" smtClean="0"/>
              <a:t>Arts</a:t>
            </a:r>
            <a:r>
              <a:rPr lang="pt-BR" dirty="0" smtClean="0"/>
              <a:t> (MA) </a:t>
            </a:r>
            <a:r>
              <a:rPr lang="pt-BR" dirty="0" err="1" smtClean="0"/>
              <a:t>program</a:t>
            </a:r>
            <a:r>
              <a:rPr lang="pt-BR" dirty="0" smtClean="0"/>
              <a:t> </a:t>
            </a:r>
            <a:r>
              <a:rPr lang="pt-BR" dirty="0" err="1" smtClean="0"/>
              <a:t>at</a:t>
            </a:r>
            <a:r>
              <a:rPr lang="pt-BR" dirty="0" smtClean="0"/>
              <a:t> </a:t>
            </a:r>
            <a:r>
              <a:rPr lang="pt-BR" dirty="0" err="1" smtClean="0"/>
              <a:t>California</a:t>
            </a:r>
            <a:r>
              <a:rPr lang="pt-BR" dirty="0" smtClean="0"/>
              <a:t> </a:t>
            </a:r>
            <a:r>
              <a:rPr lang="pt-BR" dirty="0" err="1" smtClean="0"/>
              <a:t>State</a:t>
            </a:r>
            <a:r>
              <a:rPr lang="pt-BR" dirty="0" smtClean="0"/>
              <a:t> </a:t>
            </a:r>
            <a:r>
              <a:rPr lang="pt-BR" dirty="0" err="1" smtClean="0"/>
              <a:t>University</a:t>
            </a:r>
            <a:r>
              <a:rPr lang="pt-BR" dirty="0" smtClean="0"/>
              <a:t>, </a:t>
            </a:r>
            <a:r>
              <a:rPr lang="pt-BR" dirty="0" err="1" smtClean="0"/>
              <a:t>Los</a:t>
            </a:r>
            <a:r>
              <a:rPr lang="pt-BR" dirty="0" smtClean="0"/>
              <a:t> Angeles: prepara professores para serem profissionais informados e pesquisadores eficientes a partir de um conhecimento teórico e prático que encoraja o respeito pelas diferenças entre as línguas, culturas, sistemas de crenças e valores.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Temas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formação</a:t>
            </a:r>
            <a:r>
              <a:rPr lang="en-US" dirty="0" smtClean="0"/>
              <a:t> de </a:t>
            </a:r>
            <a:r>
              <a:rPr lang="en-US" dirty="0" err="1" smtClean="0"/>
              <a:t>professores</a:t>
            </a:r>
            <a:r>
              <a:rPr lang="en-US" dirty="0" smtClean="0"/>
              <a:t> de </a:t>
            </a:r>
            <a:r>
              <a:rPr lang="en-US" dirty="0" err="1" smtClean="0"/>
              <a:t>línguas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t-BR" sz="1800" dirty="0" smtClean="0"/>
              <a:t>a) Iniciação à comunidade discursiva profissional:</a:t>
            </a:r>
          </a:p>
          <a:p>
            <a:pPr algn="just">
              <a:buNone/>
            </a:pPr>
            <a:r>
              <a:rPr lang="pt-BR" sz="1800" dirty="0" smtClean="0"/>
              <a:t>		Professores têm o papel de agentes de socialização e devem trabalhar convenções estilísticas da comunidade discursiva profissional por meio de atividades como: seminários, materiais colaborativos, projetos de desenvolvimento, apresentação de painéis, dentre outras. O professor também deve dar oportunidades aos alunos de explorarem seus sistemas de crenças e desenvolverem sistemas argumentativos e reflexivos sobre suas práticas (Ex. Estudos de casos). Outras técnicas incluem a explicitação dos critérios de avaliação como o uso de “rubricas”, o fornecimento de modelos que devem ser seguidos pelos alunos, estabelecer atividades escritas divididas em fases de realização, como projetos de pesquisa, etc. </a:t>
            </a:r>
            <a:endParaRPr lang="pt-BR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dirty="0" err="1" smtClean="0"/>
              <a:t>Critical</a:t>
            </a:r>
            <a:r>
              <a:rPr lang="pt-BR" sz="2800" dirty="0" smtClean="0"/>
              <a:t> </a:t>
            </a:r>
            <a:r>
              <a:rPr lang="pt-BR" sz="2800" dirty="0" err="1" smtClean="0"/>
              <a:t>Language</a:t>
            </a:r>
            <a:r>
              <a:rPr lang="pt-BR" sz="2800" dirty="0" smtClean="0"/>
              <a:t> </a:t>
            </a:r>
            <a:r>
              <a:rPr lang="pt-BR" sz="2800" dirty="0" err="1" smtClean="0"/>
              <a:t>Teacher</a:t>
            </a:r>
            <a:r>
              <a:rPr lang="pt-BR" sz="2800" dirty="0" smtClean="0"/>
              <a:t> </a:t>
            </a:r>
            <a:r>
              <a:rPr lang="pt-BR" sz="2800" dirty="0" err="1" smtClean="0"/>
              <a:t>Education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800" dirty="0" smtClean="0"/>
              <a:t> (</a:t>
            </a:r>
            <a:r>
              <a:rPr lang="pt-BR" sz="2800" dirty="0" err="1" smtClean="0"/>
              <a:t>Hawkins</a:t>
            </a:r>
            <a:r>
              <a:rPr lang="pt-BR" sz="2800" dirty="0" smtClean="0"/>
              <a:t> &amp; Norton, 2009)</a:t>
            </a:r>
            <a:endParaRPr lang="pt-BR" sz="2800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  <a:buNone/>
            </a:pPr>
            <a:r>
              <a:rPr lang="pt-BR" sz="2000" dirty="0" smtClean="0"/>
              <a:t>		</a:t>
            </a:r>
          </a:p>
          <a:p>
            <a:pPr algn="just">
              <a:lnSpc>
                <a:spcPct val="80000"/>
              </a:lnSpc>
              <a:buNone/>
            </a:pPr>
            <a:r>
              <a:rPr lang="pt-BR" sz="2000" dirty="0" smtClean="0"/>
              <a:t>		</a:t>
            </a:r>
            <a:r>
              <a:rPr lang="pt-BR" dirty="0" smtClean="0"/>
              <a:t>As abordagens críticas surgiram com o objetivo de aproximar os sistemas educacionais e os diferentes contextos de ensino-aprendizagem e desafiar as visões tradicionais de linguagem. </a:t>
            </a:r>
          </a:p>
          <a:p>
            <a:pPr>
              <a:lnSpc>
                <a:spcPct val="80000"/>
              </a:lnSpc>
              <a:buNone/>
            </a:pPr>
            <a:endParaRPr lang="pt-B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Temas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formação</a:t>
            </a:r>
            <a:r>
              <a:rPr lang="en-US" dirty="0" smtClean="0"/>
              <a:t> de </a:t>
            </a:r>
            <a:r>
              <a:rPr lang="en-US" dirty="0" err="1" smtClean="0"/>
              <a:t>professores</a:t>
            </a:r>
            <a:r>
              <a:rPr lang="en-US" dirty="0" smtClean="0"/>
              <a:t> de </a:t>
            </a:r>
            <a:r>
              <a:rPr lang="en-US" dirty="0" err="1" smtClean="0"/>
              <a:t>línguas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pt-BR" sz="1800" dirty="0" smtClean="0"/>
              <a:t>b) O papel dos falantes nativos e não-nativos na profissão:</a:t>
            </a:r>
          </a:p>
          <a:p>
            <a:pPr algn="just">
              <a:buNone/>
            </a:pPr>
            <a:r>
              <a:rPr lang="pt-BR" sz="1800" dirty="0" smtClean="0"/>
              <a:t>		Devido a grande quantidades de profissionais não-nativos que trabalham com ensino de línguas em todo mundo, é importante refletir sobre o papel dos não-nativos na profissão e as implicações para a formação de professores.  </a:t>
            </a:r>
          </a:p>
          <a:p>
            <a:pPr algn="just">
              <a:buNone/>
            </a:pPr>
            <a:r>
              <a:rPr lang="pt-BR" sz="1800" dirty="0" smtClean="0"/>
              <a:t>		Lia </a:t>
            </a:r>
            <a:r>
              <a:rPr lang="pt-BR" sz="1800" dirty="0" err="1" smtClean="0"/>
              <a:t>Kamhi-Stein</a:t>
            </a:r>
            <a:r>
              <a:rPr lang="pt-BR" sz="1800" dirty="0" smtClean="0"/>
              <a:t> (2000a) identifica quatro necessidades básicas de professores não-nativos:</a:t>
            </a:r>
          </a:p>
          <a:p>
            <a:pPr algn="just">
              <a:buNone/>
            </a:pPr>
            <a:r>
              <a:rPr lang="pt-BR" sz="1800" dirty="0" smtClean="0"/>
              <a:t>	a) Insegurança com relação à competência profissional;</a:t>
            </a:r>
          </a:p>
          <a:p>
            <a:pPr algn="just">
              <a:buNone/>
            </a:pPr>
            <a:r>
              <a:rPr lang="pt-BR" sz="1800" dirty="0" smtClean="0"/>
              <a:t>	b) Auto-percepção de necessidade de aprimoramento </a:t>
            </a:r>
            <a:r>
              <a:rPr lang="pt-BR" sz="1800" dirty="0" err="1" smtClean="0"/>
              <a:t>linguístico</a:t>
            </a:r>
            <a:r>
              <a:rPr lang="pt-BR" sz="1800" dirty="0" smtClean="0"/>
              <a:t>;</a:t>
            </a:r>
          </a:p>
          <a:p>
            <a:pPr algn="just">
              <a:buNone/>
            </a:pPr>
            <a:r>
              <a:rPr lang="pt-BR" sz="1800" dirty="0" smtClean="0"/>
              <a:t>	c) Pouca visibilidade em programas TESOL;</a:t>
            </a:r>
          </a:p>
          <a:p>
            <a:pPr algn="just">
              <a:buNone/>
            </a:pPr>
            <a:r>
              <a:rPr lang="pt-BR" sz="1800" dirty="0" smtClean="0"/>
              <a:t>	d) Preconceito com relação à sua etnia e ao fato de ser não-nativo.</a:t>
            </a:r>
          </a:p>
          <a:p>
            <a:pPr algn="just"/>
            <a:endParaRPr lang="pt-BR" sz="18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/>
            </a:r>
            <a:br>
              <a:rPr lang="pt-BR" dirty="0" smtClean="0"/>
            </a:br>
            <a:r>
              <a:rPr lang="pt-BR" sz="2800" dirty="0" smtClean="0"/>
              <a:t>Sugestões para lidar com essas questões:</a:t>
            </a: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pt-BR" sz="2000" dirty="0" smtClean="0"/>
              <a:t>a) explorar as crenças sobre ensino e aprendizagem;</a:t>
            </a:r>
          </a:p>
          <a:p>
            <a:pPr algn="just">
              <a:buNone/>
            </a:pPr>
            <a:r>
              <a:rPr lang="pt-BR" sz="2000" dirty="0" smtClean="0"/>
              <a:t>b) participar de projetos colaborativos;</a:t>
            </a:r>
          </a:p>
          <a:p>
            <a:pPr algn="just">
              <a:buNone/>
            </a:pPr>
            <a:r>
              <a:rPr lang="pt-BR" sz="2000" dirty="0" smtClean="0"/>
              <a:t>c) escolher professores não-nativos experientes para servirem de mentores e modelos;</a:t>
            </a:r>
          </a:p>
          <a:p>
            <a:pPr algn="just">
              <a:buNone/>
            </a:pPr>
            <a:r>
              <a:rPr lang="pt-BR" sz="2000" dirty="0" smtClean="0"/>
              <a:t>d) desenvolver redes de apoio informal;</a:t>
            </a:r>
          </a:p>
          <a:p>
            <a:pPr algn="just">
              <a:buNone/>
            </a:pPr>
            <a:r>
              <a:rPr lang="pt-BR" sz="2000" dirty="0" smtClean="0"/>
              <a:t>e) cursos voltados ao desenvolvimento da proficiência </a:t>
            </a:r>
            <a:r>
              <a:rPr lang="pt-BR" sz="2000" dirty="0" err="1" smtClean="0"/>
              <a:t>linguística</a:t>
            </a:r>
            <a:r>
              <a:rPr lang="pt-BR" sz="2000" dirty="0" smtClean="0"/>
              <a:t> em nível acadêmico como pré-requisito para atuar profissionalmente.</a:t>
            </a:r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Inclusão digital</a:t>
            </a:r>
            <a:br>
              <a:rPr lang="pt-BR" dirty="0" smtClean="0"/>
            </a:b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sz="1800" i="1" dirty="0" smtClean="0"/>
              <a:t>TESOL MA </a:t>
            </a:r>
            <a:r>
              <a:rPr lang="pt-BR" sz="1800" i="1" dirty="0" err="1" smtClean="0"/>
              <a:t>program</a:t>
            </a:r>
            <a:r>
              <a:rPr lang="pt-BR" sz="1800" dirty="0" smtClean="0"/>
              <a:t>: inclui a tecnologia no currículo de formação de professores, oferecendo treinamento online e banco de dados eletrônico. </a:t>
            </a:r>
          </a:p>
          <a:p>
            <a:pPr algn="just"/>
            <a:r>
              <a:rPr lang="pt-BR" sz="1800" dirty="0" smtClean="0"/>
              <a:t>Alunos são apresentados ao CALL (</a:t>
            </a:r>
            <a:r>
              <a:rPr lang="pt-BR" sz="1800" i="1" dirty="0" err="1" smtClean="0"/>
              <a:t>Computer</a:t>
            </a:r>
            <a:r>
              <a:rPr lang="pt-BR" sz="1800" i="1" dirty="0" smtClean="0"/>
              <a:t> </a:t>
            </a:r>
            <a:r>
              <a:rPr lang="pt-BR" sz="1800" i="1" dirty="0" err="1" smtClean="0"/>
              <a:t>assisted</a:t>
            </a:r>
            <a:r>
              <a:rPr lang="pt-BR" sz="1800" i="1" dirty="0" smtClean="0"/>
              <a:t> </a:t>
            </a:r>
            <a:r>
              <a:rPr lang="pt-BR" sz="1800" i="1" dirty="0" err="1" smtClean="0"/>
              <a:t>language</a:t>
            </a:r>
            <a:r>
              <a:rPr lang="pt-BR" sz="1800" i="1" dirty="0" smtClean="0"/>
              <a:t> </a:t>
            </a:r>
            <a:r>
              <a:rPr lang="pt-BR" sz="1800" i="1" dirty="0" err="1" smtClean="0"/>
              <a:t>learning</a:t>
            </a:r>
            <a:r>
              <a:rPr lang="pt-BR" sz="1800" dirty="0" smtClean="0"/>
              <a:t>): planejam aulas usando a internet e recursos de Power </a:t>
            </a:r>
            <a:r>
              <a:rPr lang="pt-BR" sz="1800" dirty="0" err="1" smtClean="0"/>
              <a:t>Point</a:t>
            </a:r>
            <a:r>
              <a:rPr lang="pt-BR" sz="1800" dirty="0" smtClean="0"/>
              <a:t>, aprendem a construir uma página como projeto de curso, etc.</a:t>
            </a:r>
          </a:p>
          <a:p>
            <a:pPr algn="just"/>
            <a:r>
              <a:rPr lang="pt-BR" sz="1800" dirty="0" smtClean="0"/>
              <a:t>Além de desenvolver a competência informativa, há outros benefícios como:</a:t>
            </a:r>
          </a:p>
          <a:p>
            <a:pPr algn="just">
              <a:buNone/>
            </a:pPr>
            <a:r>
              <a:rPr lang="pt-BR" sz="1800" dirty="0" smtClean="0"/>
              <a:t>	- melhora a participação dos alunos com diferentes estilos de aprendizagem e personalidades;</a:t>
            </a:r>
          </a:p>
          <a:p>
            <a:pPr algn="just">
              <a:buNone/>
            </a:pPr>
            <a:r>
              <a:rPr lang="pt-BR" sz="1800" dirty="0" smtClean="0"/>
              <a:t>	- melhora a participação de alunos não-nativos provenientes de diferentes contextos por reduzir as barreiras </a:t>
            </a:r>
            <a:r>
              <a:rPr lang="pt-BR" sz="1800" dirty="0" err="1" smtClean="0"/>
              <a:t>linguísticas</a:t>
            </a:r>
            <a:r>
              <a:rPr lang="pt-BR" sz="1800" dirty="0" smtClean="0"/>
              <a:t> e culturais. </a:t>
            </a:r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dirty="0" smtClean="0"/>
              <a:t>Conhecimento dos padrões e processos de atribuição</a:t>
            </a:r>
            <a:endParaRPr lang="pt-BR" sz="28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pt-BR" sz="1600" dirty="0" smtClean="0"/>
              <a:t>		Os esforços atuais da reforma educacional apontam a responsabilidade como  tema central, exigindo do professor uma prática adequada a padrões específicos ditados pelas associações profissionais e contextos de trabalho. Um desafio é assegurar que os professores conheçam a diversidade de padrões relacionados ao ESL desenvolvidos por diferentes entidades:</a:t>
            </a:r>
          </a:p>
          <a:p>
            <a:pPr algn="just">
              <a:buNone/>
            </a:pPr>
            <a:endParaRPr lang="pt-BR" sz="1600" dirty="0" smtClean="0"/>
          </a:p>
          <a:p>
            <a:pPr algn="just">
              <a:buNone/>
            </a:pPr>
            <a:r>
              <a:rPr lang="en-US" sz="1400" b="1" dirty="0" smtClean="0"/>
              <a:t>- </a:t>
            </a:r>
            <a:r>
              <a:rPr lang="pt-BR" sz="1400" dirty="0" smtClean="0"/>
              <a:t>ESL Standards for </a:t>
            </a:r>
            <a:r>
              <a:rPr lang="pt-BR" sz="1400" dirty="0" err="1" smtClean="0"/>
              <a:t>Pre</a:t>
            </a:r>
            <a:r>
              <a:rPr lang="pt-BR" sz="1400" dirty="0" smtClean="0"/>
              <a:t>-K-12 </a:t>
            </a:r>
            <a:r>
              <a:rPr lang="pt-BR" sz="1400" dirty="0" err="1" smtClean="0"/>
              <a:t>Students</a:t>
            </a:r>
            <a:r>
              <a:rPr lang="pt-BR" sz="1400" dirty="0" smtClean="0"/>
              <a:t> </a:t>
            </a:r>
            <a:r>
              <a:rPr lang="en-US" sz="1400" dirty="0" smtClean="0"/>
              <a:t>(TESOL, 1997) </a:t>
            </a:r>
            <a:r>
              <a:rPr lang="pt-BR" sz="1400" dirty="0" smtClean="0"/>
              <a:t>Online </a:t>
            </a:r>
            <a:r>
              <a:rPr lang="pt-BR" sz="1400" dirty="0" err="1" smtClean="0"/>
              <a:t>Edition</a:t>
            </a:r>
            <a:endParaRPr lang="pt-BR" sz="1400" dirty="0" smtClean="0"/>
          </a:p>
          <a:p>
            <a:pPr algn="just">
              <a:buNone/>
            </a:pPr>
            <a:r>
              <a:rPr lang="en-US" sz="1400" dirty="0" smtClean="0"/>
              <a:t>- Standards for Adult education ESL Programs (TESOL, 2003)</a:t>
            </a:r>
            <a:endParaRPr lang="pt-BR" sz="1400" dirty="0" smtClean="0"/>
          </a:p>
          <a:p>
            <a:pPr algn="just">
              <a:buNone/>
            </a:pPr>
            <a:r>
              <a:rPr lang="en-US" sz="1400" u="sng" dirty="0" smtClean="0">
                <a:hlinkClick r:id="rId2"/>
              </a:rPr>
              <a:t>http://www.tesol.org</a:t>
            </a:r>
            <a:endParaRPr lang="en-US" sz="1400" u="sng" dirty="0" smtClean="0"/>
          </a:p>
          <a:p>
            <a:pPr algn="just">
              <a:buNone/>
            </a:pPr>
            <a:r>
              <a:rPr lang="en-US" sz="1400" dirty="0" smtClean="0"/>
              <a:t>- Standards for English as a New Language (for teachers of students ages 3–18+)</a:t>
            </a:r>
            <a:endParaRPr lang="pt-BR" sz="1400" dirty="0" smtClean="0"/>
          </a:p>
          <a:p>
            <a:pPr algn="just">
              <a:buNone/>
            </a:pPr>
            <a:r>
              <a:rPr lang="en-US" sz="1400" dirty="0" smtClean="0"/>
              <a:t>(2001) – (</a:t>
            </a:r>
            <a:r>
              <a:rPr lang="en-US" sz="1400" dirty="0" err="1" smtClean="0"/>
              <a:t>Financiado</a:t>
            </a:r>
            <a:r>
              <a:rPr lang="en-US" sz="1400" dirty="0" smtClean="0"/>
              <a:t> </a:t>
            </a:r>
            <a:r>
              <a:rPr lang="en-US" sz="1400" dirty="0" err="1" smtClean="0"/>
              <a:t>pelo</a:t>
            </a:r>
            <a:r>
              <a:rPr lang="en-US" sz="1400" dirty="0" smtClean="0"/>
              <a:t> </a:t>
            </a:r>
            <a:r>
              <a:rPr lang="en-US" sz="1400" i="1" dirty="0" smtClean="0"/>
              <a:t>U.S. Department of Education </a:t>
            </a:r>
            <a:r>
              <a:rPr lang="en-US" sz="1400" dirty="0" smtClean="0"/>
              <a:t>e</a:t>
            </a:r>
            <a:r>
              <a:rPr lang="en-US" sz="1400" i="1" dirty="0" smtClean="0"/>
              <a:t> National Science Foundation)</a:t>
            </a:r>
            <a:r>
              <a:rPr lang="en-US" sz="1400" dirty="0" smtClean="0"/>
              <a:t>: </a:t>
            </a:r>
            <a:r>
              <a:rPr lang="en-US" sz="1400" u="sng" dirty="0" smtClean="0">
                <a:hlinkClick r:id="rId3"/>
              </a:rPr>
              <a:t>http://www.nbpts.org/userfiles/File/emc_enl_standards.pdf</a:t>
            </a:r>
            <a:endParaRPr lang="en-US" sz="1400" u="sng" dirty="0" smtClean="0"/>
          </a:p>
          <a:p>
            <a:pPr algn="just">
              <a:buNone/>
            </a:pPr>
            <a:r>
              <a:rPr lang="en-US" sz="1400" dirty="0" smtClean="0"/>
              <a:t>- American Council on the Teaching of Foreign Languages (ACTFL) standards</a:t>
            </a:r>
            <a:endParaRPr lang="pt-BR" sz="1400" dirty="0" smtClean="0"/>
          </a:p>
          <a:p>
            <a:pPr algn="just">
              <a:buNone/>
            </a:pPr>
            <a:r>
              <a:rPr lang="en-US" sz="1400" u="sng" dirty="0" smtClean="0">
                <a:hlinkClick r:id="rId4"/>
              </a:rPr>
              <a:t>http://www.actfl.org</a:t>
            </a:r>
            <a:endParaRPr lang="pt-BR" sz="1400" dirty="0" smtClean="0"/>
          </a:p>
          <a:p>
            <a:pPr>
              <a:buNone/>
            </a:pPr>
            <a:r>
              <a:rPr lang="en-US" sz="1600" dirty="0" smtClean="0"/>
              <a:t> </a:t>
            </a:r>
            <a:endParaRPr lang="pt-BR" sz="1600" dirty="0" smtClean="0"/>
          </a:p>
          <a:p>
            <a:endParaRPr lang="pt-BR" sz="14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Avaliação baseada no desempenho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pt-BR" sz="1600" dirty="0" smtClean="0"/>
              <a:t>•Tendências atuais de avaliação: avaliação baseada no desempenho e a aplicação de diferentes mecanismos de avaliação:</a:t>
            </a:r>
          </a:p>
          <a:p>
            <a:pPr>
              <a:buNone/>
            </a:pPr>
            <a:r>
              <a:rPr lang="en-US" sz="1600" i="1" dirty="0" smtClean="0"/>
              <a:t>- take-home comprehensive examinations</a:t>
            </a:r>
          </a:p>
          <a:p>
            <a:pPr>
              <a:buNone/>
            </a:pPr>
            <a:r>
              <a:rPr lang="pt-BR" sz="1600" i="1" dirty="0" smtClean="0"/>
              <a:t>- </a:t>
            </a:r>
            <a:r>
              <a:rPr lang="pt-BR" sz="1600" i="1" dirty="0" err="1" smtClean="0"/>
              <a:t>grading</a:t>
            </a:r>
            <a:r>
              <a:rPr lang="pt-BR" sz="1600" i="1" dirty="0" smtClean="0"/>
              <a:t> </a:t>
            </a:r>
            <a:r>
              <a:rPr lang="pt-BR" sz="1600" i="1" dirty="0" err="1" smtClean="0"/>
              <a:t>rubric</a:t>
            </a:r>
            <a:r>
              <a:rPr lang="pt-BR" sz="1600" dirty="0" smtClean="0"/>
              <a:t> </a:t>
            </a:r>
          </a:p>
          <a:p>
            <a:pPr>
              <a:buNone/>
            </a:pPr>
            <a:r>
              <a:rPr lang="pt-BR" sz="1600" i="1" dirty="0" smtClean="0"/>
              <a:t>- </a:t>
            </a:r>
            <a:r>
              <a:rPr lang="pt-BR" sz="1600" i="1" dirty="0" err="1" smtClean="0"/>
              <a:t>portfolios</a:t>
            </a:r>
            <a:endParaRPr lang="pt-BR" sz="1600" i="1" dirty="0" smtClean="0"/>
          </a:p>
          <a:p>
            <a:pPr>
              <a:buNone/>
            </a:pPr>
            <a:r>
              <a:rPr lang="en-US" sz="1600" i="1" dirty="0" smtClean="0"/>
              <a:t>• </a:t>
            </a:r>
            <a:r>
              <a:rPr lang="en-US" sz="1600" i="1" dirty="0" err="1" smtClean="0"/>
              <a:t>Outros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métodos</a:t>
            </a:r>
            <a:r>
              <a:rPr lang="en-US" sz="1600" i="1" dirty="0" smtClean="0"/>
              <a:t> de </a:t>
            </a:r>
            <a:r>
              <a:rPr lang="en-US" sz="1600" i="1" dirty="0" err="1" smtClean="0"/>
              <a:t>avaliação</a:t>
            </a:r>
            <a:r>
              <a:rPr lang="en-US" sz="1600" i="1" dirty="0" smtClean="0"/>
              <a:t>:</a:t>
            </a:r>
            <a:endParaRPr lang="pt-BR" sz="1600" i="1" dirty="0" smtClean="0"/>
          </a:p>
          <a:p>
            <a:pPr>
              <a:buNone/>
            </a:pPr>
            <a:r>
              <a:rPr lang="en-US" sz="1600" dirty="0" smtClean="0"/>
              <a:t>- self-assessment		- dramatic performances</a:t>
            </a:r>
          </a:p>
          <a:p>
            <a:pPr>
              <a:buNone/>
            </a:pPr>
            <a:r>
              <a:rPr lang="en-US" sz="1600" dirty="0" smtClean="0"/>
              <a:t>- projects			- interviews</a:t>
            </a:r>
          </a:p>
          <a:p>
            <a:pPr>
              <a:buNone/>
            </a:pPr>
            <a:r>
              <a:rPr lang="en-US" sz="1600" dirty="0" smtClean="0"/>
              <a:t>- learning logs		- observations</a:t>
            </a:r>
          </a:p>
          <a:p>
            <a:pPr>
              <a:buNone/>
            </a:pPr>
            <a:r>
              <a:rPr lang="en-US" sz="1600" dirty="0" smtClean="0"/>
              <a:t>- oral debates		- tests</a:t>
            </a:r>
          </a:p>
          <a:p>
            <a:pPr>
              <a:buNone/>
            </a:pPr>
            <a:r>
              <a:rPr lang="en-US" sz="1600" dirty="0" smtClean="0"/>
              <a:t>- role plays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Novas parcerias e papéis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sz="2400" i="1" dirty="0" smtClean="0"/>
              <a:t>Ensino integrando língua e conteúdo</a:t>
            </a:r>
            <a:r>
              <a:rPr lang="pt-BR" sz="2400" dirty="0" smtClean="0"/>
              <a:t>: professores especialistas em língua e em conteúdo que devem ajudar alunos de classes menos favorecidas a compreenderem conteúdos considerados difíceis, além de ensinar estratégias de aprendizagem. Alunos utilizam a língua para processar, construir e obter informações relevantes para produção oral e escrita. </a:t>
            </a:r>
          </a:p>
          <a:p>
            <a:pPr algn="just"/>
            <a:endParaRPr lang="pt-BR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dirty="0" smtClean="0"/>
              <a:t>Escopo e definição</a:t>
            </a:r>
            <a:br>
              <a:rPr lang="pt-BR" sz="2800" dirty="0" smtClean="0"/>
            </a:br>
            <a:endParaRPr lang="pt-BR" sz="2800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None/>
            </a:pPr>
            <a:r>
              <a:rPr lang="pt-BR" sz="2000" dirty="0" smtClean="0"/>
              <a:t>-  Teoria crítica (Escola de Frankfurt): nossos conhecimentos do mundo são construídos por fatores contextuais que são ideologicamente informados.</a:t>
            </a:r>
          </a:p>
          <a:p>
            <a:pPr algn="just">
              <a:buNone/>
            </a:pPr>
            <a:r>
              <a:rPr lang="pt-BR" sz="2000" dirty="0" smtClean="0"/>
              <a:t>-   Pedagogia crítica (Paulo Freire): relacionada com a ação social e mudança educacional.</a:t>
            </a:r>
          </a:p>
          <a:p>
            <a:pPr algn="just">
              <a:buNone/>
            </a:pPr>
            <a:r>
              <a:rPr lang="pt-BR" sz="2000" dirty="0" smtClean="0"/>
              <a:t>-  Definição de “crítica”: enfoca como as ideologias dominantes na sociedade levam à construção de interpretações e significados de forma a privilegiar certos grupos de pessoas e marginalizar outros.</a:t>
            </a:r>
          </a:p>
          <a:p>
            <a:pPr>
              <a:lnSpc>
                <a:spcPct val="80000"/>
              </a:lnSpc>
              <a:buNone/>
            </a:pPr>
            <a:endParaRPr lang="pt-BR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z="2400" dirty="0" smtClean="0"/>
              <a:t>Formação Crítica de Professores de Línguas</a:t>
            </a:r>
            <a:br>
              <a:rPr lang="pt-BR" sz="2400" dirty="0" smtClean="0"/>
            </a:br>
            <a:endParaRPr lang="pt-BR" sz="24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  <a:buNone/>
            </a:pPr>
            <a:r>
              <a:rPr lang="pt-BR" dirty="0"/>
              <a:t>		</a:t>
            </a:r>
            <a:r>
              <a:rPr lang="pt-BR" sz="1800" dirty="0" smtClean="0"/>
              <a:t>Desde que língua, cultura e identidade estão interligados, o professor de línguas está em uma posição privilegiada para lidar com a desigualdade educacional. O professor de línguas crítico torna transparente as complexas relações entre os falantes de grupos sociais menos e mais favorecidos, e tem potencial para romper relações de poder potencialmente opressivas e prejudiciais. Partindo da idéia de que a língua não é neutra, mas carrega uma série de significados, intenções e pressupostos, o professor crítico trabalha com seus alunos para desconstruir línguas, textos e discursos com o objetivo de investigar os interesses que servem e as mensagens que são veiculadas explicitamente ou implicitamente.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pt-BR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 dirty="0" smtClean="0"/>
              <a:t>Auto-reflexão crítica</a:t>
            </a:r>
            <a:endParaRPr lang="pt-BR" sz="3200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pt-BR" sz="1800" dirty="0" smtClean="0"/>
              <a:t>Ao enfocar as desigualdades, o professor de línguas crítico encoraja alunos/professores a refletir criticamente sobre suas próprias identidades e posicionamentos na sociedade. A auto-reflexão proporciona uma janela para a relação entre o mundo social e individual, enfatizando tanto as coerções quanto as possibilidades de mudança social.</a:t>
            </a:r>
          </a:p>
          <a:p>
            <a:pPr algn="just"/>
            <a:r>
              <a:rPr lang="pt-BR" sz="1800" dirty="0" smtClean="0"/>
              <a:t>O termo </a:t>
            </a:r>
            <a:r>
              <a:rPr lang="pt-BR" sz="1800" i="1" dirty="0" err="1" smtClean="0"/>
              <a:t>praxis</a:t>
            </a:r>
            <a:r>
              <a:rPr lang="pt-BR" sz="1800" dirty="0" smtClean="0"/>
              <a:t> implica o reconhecimento por parte dos alunos/professores das diferenças de poder entre grupos sociais, reflexões sobre seus próprios posicionamentos dentro dessas relações de poder e a compreensão das implicações de tais diferenças para o ensino e aprendizagem de línguas. Dependendo do contexto, práxis pode ajudar o aluno/professor a construir uma forma de resistência a práticas sociais opressivas.</a:t>
            </a:r>
          </a:p>
          <a:p>
            <a:pPr>
              <a:lnSpc>
                <a:spcPct val="80000"/>
              </a:lnSpc>
              <a:buNone/>
            </a:pPr>
            <a:endParaRPr lang="pt-BR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 dirty="0" smtClean="0"/>
              <a:t>Relações pedagógicas críticas</a:t>
            </a:r>
            <a:br>
              <a:rPr lang="pt-BR" sz="3200" dirty="0" smtClean="0"/>
            </a:br>
            <a:endParaRPr lang="pt-BR" sz="3200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None/>
            </a:pPr>
            <a:r>
              <a:rPr lang="pt-BR" sz="2000" dirty="0" smtClean="0"/>
              <a:t>		Se o objetivo da pedagogia crítica é fortalecer os aprendizes, as relações de poder entre os professores/educadores e os alunos/professores devem ser estruturadas de forma equitativa. Essa estrutura não deve  apenas servir de modelo para práticas educacionais críticas, mas também encorajar os alunos/professores a considerar maneiras nas quais suas práticas podem aumentar as oportunidades de aprendizagem na sala de aula. Essa reestruturação pedagógica das relações de poder entre professores/educadores e alunos/professores, ambos podendo contribuir para a construção do conhecimento, fazem da pesquisa colaborativa uma ferramenta poderosa.</a:t>
            </a:r>
          </a:p>
          <a:p>
            <a:pPr>
              <a:buFont typeface="Wingdings" pitchFamily="2" charset="2"/>
              <a:buNone/>
            </a:pPr>
            <a:endParaRPr lang="pt-B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 dirty="0" smtClean="0"/>
              <a:t>Pontos para reflexão</a:t>
            </a:r>
            <a:endParaRPr lang="pt-BR" sz="3200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pt-BR" sz="2000" dirty="0" smtClean="0"/>
              <a:t>A natureza situacional dos programas e das práticas. Em cada caso, formadores de professores </a:t>
            </a:r>
            <a:r>
              <a:rPr lang="pt-BR" sz="2000" dirty="0" err="1" smtClean="0"/>
              <a:t>apoiam-se</a:t>
            </a:r>
            <a:r>
              <a:rPr lang="pt-BR" sz="2000" dirty="0" smtClean="0"/>
              <a:t> em seu conhecimento histórico e cultural do contexto e dos alunos para trabalhar de forma inovadora com os alunos/professores.</a:t>
            </a:r>
          </a:p>
          <a:p>
            <a:pPr algn="just"/>
            <a:r>
              <a:rPr lang="pt-BR" sz="2000" dirty="0" smtClean="0"/>
              <a:t>Resposta dos aprendizes: formadores de professores de línguas levam em consideração o conhecimento sobre as línguas, culturas, desejos e histórias de seus alunos/professores e associam a aprendizagem as experiências que os alunos trazem para a sala de aula.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 dirty="0" smtClean="0"/>
              <a:t>Pontos para reflexão</a:t>
            </a:r>
            <a:endParaRPr lang="pt-BR" sz="3200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pt-BR" sz="1800" dirty="0" smtClean="0"/>
              <a:t>Engajamento dialógico: formadores de professores de línguas usam o diálogo colaborativo para construir e mediar significados e visões de mundo. Em cada caso, o diálogo é usado para promover a reflexão entre os participantes, e para associar o desenvolvimento crítico explícito de temas ligados à justiça social e as práticas educacionais.</a:t>
            </a:r>
          </a:p>
          <a:p>
            <a:pPr algn="just"/>
            <a:r>
              <a:rPr lang="pt-BR" sz="1800" dirty="0" smtClean="0"/>
              <a:t>Capacidade de reflexão: formadores de professores revelam profunda capacidade de reflexão sobre suas próprias práticas. Além de discutirem objetivos e pedagogias, fornecem uma análise profunda do que acontece e como podem utilizar o que aprendem dessas experiências para redefinir possibilidades futuras.</a:t>
            </a:r>
          </a:p>
          <a:p>
            <a:pPr algn="just"/>
            <a:r>
              <a:rPr lang="pt-BR" sz="1800" dirty="0" err="1" smtClean="0"/>
              <a:t>Praxis</a:t>
            </a:r>
            <a:r>
              <a:rPr lang="pt-BR" sz="1800" dirty="0" smtClean="0"/>
              <a:t>: cada situação de ensino/aprendizagem define a noção de práxis pela integração entre teoria e prática nos interesses da mudança social e educacional.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 dirty="0" smtClean="0"/>
              <a:t>Pedagogia crítica</a:t>
            </a:r>
            <a:endParaRPr lang="pt-BR" sz="3200" dirty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pt-BR" sz="2400" dirty="0" smtClean="0"/>
              <a:t>Pedagogia das possibilidades: oferece esperança de que, como formadores de professores, possamos promover alguma mudança nas práticas institucionais que contribuem para a participação equitativa dos aprendizes de línguas na sociedade.</a:t>
            </a:r>
          </a:p>
          <a:p>
            <a:pPr algn="just"/>
            <a:r>
              <a:rPr lang="pt-BR" sz="2400" dirty="0" smtClean="0"/>
              <a:t>A teoria e a pedagogia crítica desafiam diretamente as relações de poder na sala de aula e buscam igualar essas relações: “quando o poder é distribuído e compartilhado, eleva-se o seu poder de mudança social”.</a:t>
            </a:r>
          </a:p>
          <a:p>
            <a:pPr>
              <a:lnSpc>
                <a:spcPct val="80000"/>
              </a:lnSpc>
            </a:pPr>
            <a:endParaRPr lang="pt-BR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ápsulas">
  <a:themeElements>
    <a:clrScheme name="Cápsulas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Cápsula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ápsula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ápsula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ápsula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ápsula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ápsula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ápsula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ápsula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ápsula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461</TotalTime>
  <Words>1309</Words>
  <Application>Microsoft Office PowerPoint</Application>
  <PresentationFormat>Apresentação na tela (4:3)</PresentationFormat>
  <Paragraphs>112</Paragraphs>
  <Slides>25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25</vt:i4>
      </vt:variant>
    </vt:vector>
  </HeadingPairs>
  <TitlesOfParts>
    <vt:vector size="26" baseType="lpstr">
      <vt:lpstr>Cápsulas</vt:lpstr>
      <vt:lpstr>Um panorama da formação do professor de línguas</vt:lpstr>
      <vt:lpstr>Critical Language Teacher Education  (Hawkins &amp; Norton, 2009)</vt:lpstr>
      <vt:lpstr>Escopo e definição </vt:lpstr>
      <vt:lpstr>Formação Crítica de Professores de Línguas </vt:lpstr>
      <vt:lpstr>Auto-reflexão crítica</vt:lpstr>
      <vt:lpstr>Relações pedagógicas críticas </vt:lpstr>
      <vt:lpstr>Pontos para reflexão</vt:lpstr>
      <vt:lpstr>Pontos para reflexão</vt:lpstr>
      <vt:lpstr>Pedagogia crítica</vt:lpstr>
      <vt:lpstr>Críticas  </vt:lpstr>
      <vt:lpstr>Promessa da abordagem crítica</vt:lpstr>
      <vt:lpstr>Social and cultural perspectives (Framson &amp; Holliday, 2009)</vt:lpstr>
      <vt:lpstr>Alguns representantes da perspectiva social e cultural</vt:lpstr>
      <vt:lpstr>Alguns representantes da perspectiva sociocultural</vt:lpstr>
      <vt:lpstr>A prática sociocultural</vt:lpstr>
      <vt:lpstr>Abordagens e práticas contemporâneas</vt:lpstr>
      <vt:lpstr>Direcionamentos</vt:lpstr>
      <vt:lpstr>Key Themes in TESOL MA Teacher Education (Snow, 2005)</vt:lpstr>
      <vt:lpstr>Temas para formação de professores de línguas</vt:lpstr>
      <vt:lpstr>Temas para formação de professores de línguas</vt:lpstr>
      <vt:lpstr> Sugestões para lidar com essas questões: </vt:lpstr>
      <vt:lpstr>Inclusão digital </vt:lpstr>
      <vt:lpstr>Conhecimento dos padrões e processos de atribuição</vt:lpstr>
      <vt:lpstr>Avaliação baseada no desempenho</vt:lpstr>
      <vt:lpstr>Novas parcerias e papéis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Um panorama da formação do professor de línguas</dc:title>
  <dc:creator>Parreira</dc:creator>
  <cp:lastModifiedBy>usuario</cp:lastModifiedBy>
  <cp:revision>140</cp:revision>
  <dcterms:created xsi:type="dcterms:W3CDTF">2010-03-16T01:57:56Z</dcterms:created>
  <dcterms:modified xsi:type="dcterms:W3CDTF">2010-03-17T04:03:13Z</dcterms:modified>
</cp:coreProperties>
</file>